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3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amatnews.com/ViewNews.aspx?ID=69237&amp;" TargetMode="External"/><Relationship Id="rId2" Type="http://schemas.openxmlformats.org/officeDocument/2006/relationships/hyperlink" Target="http://www.farsnews.com/newstext.php?nn=13910810000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31E0B-2219-4302-8E21-219CDCA83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269" y="2235200"/>
            <a:ext cx="8791575" cy="2387600"/>
          </a:xfrm>
        </p:spPr>
        <p:txBody>
          <a:bodyPr>
            <a:noAutofit/>
          </a:bodyPr>
          <a:lstStyle/>
          <a:p>
            <a:pPr algn="r" rtl="1"/>
            <a:r>
              <a:rPr lang="fa-IR" sz="5400" dirty="0"/>
              <a:t/>
            </a:r>
            <a:br>
              <a:rPr lang="fa-IR" sz="5400" dirty="0"/>
            </a:br>
            <a:r>
              <a:rPr lang="fa-IR" sz="5400" dirty="0"/>
              <a:t>                </a:t>
            </a:r>
            <a:br>
              <a:rPr lang="fa-IR" sz="5400" dirty="0"/>
            </a:br>
            <a:r>
              <a:rPr lang="fa-IR" sz="5400" dirty="0"/>
              <a:t>                </a:t>
            </a:r>
            <a:br>
              <a:rPr lang="fa-IR" sz="5400" dirty="0"/>
            </a:br>
            <a:r>
              <a:rPr lang="fa-IR" sz="5400" dirty="0"/>
              <a:t>                پیشگیری سطح چهارم</a:t>
            </a:r>
            <a:br>
              <a:rPr lang="fa-IR" sz="5400" dirty="0"/>
            </a:br>
            <a:r>
              <a:rPr lang="fa-IR" sz="5400" dirty="0"/>
              <a:t/>
            </a:r>
            <a:br>
              <a:rPr lang="fa-IR" sz="5400" dirty="0"/>
            </a:br>
            <a:r>
              <a:rPr lang="fa-IR" sz="5400" dirty="0"/>
              <a:t>                 واهمیت و ترویج آن</a:t>
            </a:r>
            <a:br>
              <a:rPr lang="fa-IR" sz="54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11776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BDA4-A817-439B-A324-F51D77AAD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تعریف پیشگیری سطح چهارم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B2E7E-BA0A-4127-846E-F8751C42A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102" y="2139351"/>
            <a:ext cx="10834777" cy="3743865"/>
          </a:xfrm>
        </p:spPr>
        <p:txBody>
          <a:bodyPr/>
          <a:lstStyle/>
          <a:p>
            <a:pPr algn="r" rtl="1"/>
            <a:r>
              <a:rPr lang="fa-IR" dirty="0"/>
              <a:t>پیشگیری سطح چهارم یک تعهد اخلاقی است که در آن ارائه دهندگان خدمات بهداشتی و درمانی مراجعه کنندگان خود را ازآسیب ها و هزینه های ناشی از اقدامات غیر ضروری تشخیصی و درمانی محافظت می کنند.</a:t>
            </a:r>
          </a:p>
          <a:p>
            <a:pPr algn="r" rtl="1"/>
            <a:r>
              <a:rPr lang="fa-IR" dirty="0"/>
              <a:t>مهمترین پیش شرط انجام درست پیشگیری سطح چهارم همکاری پزشک و بیماردر ارائه یک مراقبت بیمار محور می باشد.</a:t>
            </a:r>
          </a:p>
          <a:p>
            <a:pPr algn="r" rtl="1"/>
            <a:r>
              <a:rPr lang="fa-IR" dirty="0"/>
              <a:t>مطالبه پیشگیری سطح چهارم یک وظیفه برای بیمار و دریافت کنندگان خدمات بهداشتی است که از پزشک خود بخواهند.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80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26730-08EE-46B4-BE21-B340BF7F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مثال های پیشگیری سطح چهارم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4E99-906F-48FC-AB9E-93884E91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پیشگیری از انجام بی مورد:</a:t>
            </a:r>
          </a:p>
          <a:p>
            <a:pPr marL="0" indent="0" algn="r" rtl="1">
              <a:buNone/>
            </a:pPr>
            <a:r>
              <a:rPr lang="fa-IR" dirty="0"/>
              <a:t>                                    واکسیناسیون</a:t>
            </a:r>
          </a:p>
          <a:p>
            <a:pPr marL="0" indent="0" algn="r" rtl="1">
              <a:buNone/>
            </a:pPr>
            <a:r>
              <a:rPr lang="fa-IR" dirty="0"/>
              <a:t>                                    تجویز مکمل</a:t>
            </a:r>
          </a:p>
          <a:p>
            <a:pPr marL="0" indent="0" algn="r" rtl="1">
              <a:buNone/>
            </a:pPr>
            <a:r>
              <a:rPr lang="fa-IR" dirty="0"/>
              <a:t>                                    تجویزدارو</a:t>
            </a:r>
          </a:p>
          <a:p>
            <a:pPr marL="0" indent="0" algn="r" rtl="1">
              <a:buNone/>
            </a:pPr>
            <a:r>
              <a:rPr lang="fa-IR" dirty="0"/>
              <a:t>                                   غربالگری بیماری 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35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81C57-5643-4FD9-B958-DE85D5D25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اهداف پیشگیری سطح چهارم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2C084-CD54-4D8E-9A63-93D2F3DF3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649" y="2231073"/>
            <a:ext cx="10276785" cy="3772620"/>
          </a:xfrm>
        </p:spPr>
        <p:txBody>
          <a:bodyPr/>
          <a:lstStyle/>
          <a:p>
            <a:pPr algn="r" rtl="1"/>
            <a:r>
              <a:rPr lang="fa-IR" b="1" dirty="0"/>
              <a:t>کاهش میزان مواجهه </a:t>
            </a:r>
            <a:r>
              <a:rPr lang="fa-IR" dirty="0"/>
              <a:t>باسیستم خدمات پزشکی مثل اجتناب از بستری کردن غیر ضروری بیمار</a:t>
            </a:r>
          </a:p>
          <a:p>
            <a:pPr algn="r" rtl="1"/>
            <a:r>
              <a:rPr lang="fa-IR" b="1" dirty="0"/>
              <a:t>کاهش سطح مواجهه </a:t>
            </a:r>
            <a:r>
              <a:rPr lang="fa-IR" dirty="0"/>
              <a:t>با سیستم ارائه خدمات مثل مراقبت از زنان باردار توسط ماما به جای پزشک خانواده</a:t>
            </a:r>
          </a:p>
          <a:p>
            <a:pPr algn="r" rtl="1"/>
            <a:r>
              <a:rPr lang="fa-IR" b="1" dirty="0"/>
              <a:t>پیشگیری از آسیب های</a:t>
            </a:r>
            <a:r>
              <a:rPr lang="fa-IR" dirty="0"/>
              <a:t> ناشی از خدمات پزشکی مثل عدم تجویز آنتی بیوتیک در سینوزیت ویروسی</a:t>
            </a:r>
          </a:p>
          <a:p>
            <a:pPr algn="r" rtl="1"/>
            <a:r>
              <a:rPr lang="fa-IR" b="1" dirty="0"/>
              <a:t>ارتقاءسلامتی پایه: </a:t>
            </a:r>
            <a:r>
              <a:rPr lang="fa-IR" dirty="0"/>
              <a:t>تأکید برحفظ و بهبود سلامت طبیعی فرد به جای دخالت های پزشکی اضافی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6887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C7BF6-24A6-4D4A-989F-0E93ACF9F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چگونه می توان پیشگیری سطح چهارم را انجام داد؟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65DE-2EDA-437A-AC20-3BA68750A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122" y="2249487"/>
            <a:ext cx="10311290" cy="3541714"/>
          </a:xfrm>
        </p:spPr>
        <p:txBody>
          <a:bodyPr/>
          <a:lstStyle/>
          <a:p>
            <a:pPr algn="r" rtl="1"/>
            <a:r>
              <a:rPr lang="fa-IR" dirty="0"/>
              <a:t>ملزومات:    -تعهد اخلاقی</a:t>
            </a:r>
          </a:p>
          <a:p>
            <a:pPr marL="0" indent="0" algn="r" rtl="1">
              <a:buNone/>
            </a:pPr>
            <a:r>
              <a:rPr lang="fa-IR" dirty="0"/>
              <a:t>                 - مهارت های لازم جهت استفاده از روش های اپیدمیولوژی بالینی و مراقبت بهداشتی</a:t>
            </a:r>
          </a:p>
          <a:p>
            <a:pPr marL="0" indent="0" algn="r" rtl="1">
              <a:buNone/>
            </a:pPr>
            <a:r>
              <a:rPr lang="fa-IR" dirty="0"/>
              <a:t>                   مبتنی بر شواهد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24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11B17-268C-4870-A3D2-83E0A666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چگونه می توان پیشگیری سطح چهارم را انجام داد؟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B3A92-4378-4B00-B904-0AEC8FB4C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مهمترین قدم در انجام پیشگیری سطح چهارم ارزیابی خطر یک بیمار در مبتلا بودن به یک بیماری در حال یا آینده می باشد.</a:t>
            </a:r>
          </a:p>
          <a:p>
            <a:pPr algn="r" rtl="1"/>
            <a:r>
              <a:rPr lang="fa-IR" dirty="0"/>
              <a:t>این ارزیابی با شرح حال مناسب و انجام معاینات بالینی مناسب امکان پذیر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87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FE07D-68DD-41CB-A3B3-C66D2E095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         خطرمثبت کاذب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9314-E6A5-4829-AD30-EEA0B4A96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/>
              <a:t>وقتی که احتمال یک بیماری بسیار پایین می باشد اما پزشک اقدام تشخیصی ویا </a:t>
            </a:r>
          </a:p>
          <a:p>
            <a:pPr marL="0" indent="0" algn="r" rtl="1">
              <a:buNone/>
            </a:pPr>
            <a:r>
              <a:rPr lang="fa-IR" sz="2800" dirty="0"/>
              <a:t>غر بالگری انجام می دهد خطرمثبت کاذب جدی می باشد واگرپزشک به این مسئله توجه نکند ممکن است درمانهای غیر ضروری را برای بیمار شروع کند.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8137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895D5-15F9-4720-AE46-02B9CD73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اهمیت ترویج پیشگیری سطح چهارم در ایران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6AB36-72EA-49DE-98C8-3E6E0036F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مصرف دارودر ایران در بالاترین حد جهان قراردارد{1}</a:t>
            </a:r>
          </a:p>
          <a:p>
            <a:pPr algn="r" rtl="1"/>
            <a:r>
              <a:rPr lang="fa-IR" dirty="0"/>
              <a:t>در ایران خدمات تشخیصی و درمانی اضافی وغیرضروری که برای مردم تجویزمی شود حدود 20درصد منابع سلامت راهدرمی دهد.{2}</a:t>
            </a:r>
          </a:p>
          <a:p>
            <a:pPr algn="r" rtl="1"/>
            <a:r>
              <a:rPr lang="fa-IR" dirty="0"/>
              <a:t>مصرف آنتی بیوتیک در ایران معادل مصرف کل اروپا است.{3}</a:t>
            </a:r>
          </a:p>
          <a:p>
            <a:pPr algn="r" rtl="1"/>
            <a:r>
              <a:rPr lang="fa-IR" dirty="0"/>
              <a:t>سرانه مصرف داروهای تزریقی در ایران چهاربرابر جوامع در حال پیشرفت است.{4}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10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4C20C-1EC3-478E-8D35-5F2964DF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اهمیت ترویج پیشگیری سطح چهارم در ایران      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0ACDE-AE17-4E88-BBD8-689209ED0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ایران رتبه اول در آسیا در مصرف خودسرانه دارو است.{5}</a:t>
            </a:r>
          </a:p>
          <a:p>
            <a:pPr algn="r" rtl="1"/>
            <a:r>
              <a:rPr lang="fa-IR" dirty="0"/>
              <a:t>میزان مصرف سرانه دارو3برابر استاندارد جهانی است.{5}</a:t>
            </a:r>
          </a:p>
          <a:p>
            <a:pPr algn="r" rtl="1"/>
            <a:r>
              <a:rPr lang="fa-IR" dirty="0"/>
              <a:t>یکی از علل نارسایی کلیه در جهان بویژه در ایران مصرف خودسرانه دارواست.{6}</a:t>
            </a:r>
          </a:p>
          <a:p>
            <a:pPr algn="r" rtl="1"/>
            <a:r>
              <a:rPr lang="fa-IR" dirty="0"/>
              <a:t>میزان زایمان های سزارین در ایران در حد بالاتری از توصیه های سازمان بهداشت جهانی است.{7}</a:t>
            </a:r>
          </a:p>
        </p:txBody>
      </p:sp>
    </p:spTree>
    <p:extLst>
      <p:ext uri="{BB962C8B-B14F-4D97-AF65-F5344CB8AC3E}">
        <p14:creationId xmlns:p14="http://schemas.microsoft.com/office/powerpoint/2010/main" val="4174044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AC2D-47F7-407C-955E-69CCBEE98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اهمیت ترویج پیشگیری سطح چهارم در ایران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26B86-42E4-4D72-A0D9-9298253C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65درصدهزینه های نظام سلامت در حوزه خدمات پاراکلینکی انجام می شود که بیش از دوسوم آن بیهوده است.{8}</a:t>
            </a:r>
          </a:p>
          <a:p>
            <a:pPr algn="r" rtl="1"/>
            <a:r>
              <a:rPr lang="fa-IR" dirty="0"/>
              <a:t>میزان جراحی پلاستیک بینی در ایران به نسبت جمعیت،هفت برابر آمریکا وتعدادجراحی های زیبایی صورت،دوبرابر آمریکاست.{9}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94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3DA0-068D-48C5-A4E1-D26AD9E57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اهمیت ترویج پیشگیری سطح چهارم در ایران      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737A4-96C1-4862-BE32-E13823EC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هزینه خدمات پزشکی نیزدر ایران افزایش پیداکرده و درسال های اخیر حدود 60تا70درصد این هزینه ها توسط مردم پرداخت شده است ،در حالیکه بر طبق قانون برنامه پنجم توسعه سهم پرداختی از جیب مردم باید 30درصد باشد.{10}</a:t>
            </a:r>
          </a:p>
          <a:p>
            <a:pPr algn="r" rtl="1"/>
            <a:r>
              <a:rPr lang="fa-IR" dirty="0"/>
              <a:t>در سال 91مبلغ 50هزارمیلیاردتومان دربخش داروودرمان در کشور هزینه شد که 30هزارمیلیارد تومان آن را بیماران پرداخت کردند.{11}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5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19317-19F3-4B98-9D2F-AD3E3F026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       انواع سطوح پیشگیری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F3FF-D877-4B44-85B5-0E93C01AD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پیشگیری نخستین (</a:t>
            </a:r>
            <a:r>
              <a:rPr lang="en-US" dirty="0"/>
              <a:t>(primordial</a:t>
            </a:r>
            <a:r>
              <a:rPr lang="fa-IR" dirty="0"/>
              <a:t>:به از بین بردن عوامل خطربیماری ها وایجاد زیرساخت لازم برای توانمند سازی جامعه و آموزش به عموم مردم اطلاق می شود.</a:t>
            </a:r>
          </a:p>
          <a:p>
            <a:pPr algn="r" rtl="1"/>
            <a:r>
              <a:rPr lang="fa-IR" dirty="0"/>
              <a:t>مثال: افزودن ید به نمک طعام </a:t>
            </a:r>
          </a:p>
          <a:p>
            <a:pPr marL="0" indent="0" algn="r" rtl="1">
              <a:buNone/>
            </a:pPr>
            <a:r>
              <a:rPr lang="fa-IR" dirty="0"/>
              <a:t>          ساخت خودرو با محدودیت سرعت</a:t>
            </a:r>
          </a:p>
          <a:p>
            <a:pPr marL="0" indent="0" algn="r" rtl="1">
              <a:buNone/>
            </a:pPr>
            <a:r>
              <a:rPr lang="fa-IR" dirty="0"/>
              <a:t>          نهادینه کردن رعایت قوانین رانندگی در کودکان</a:t>
            </a:r>
          </a:p>
          <a:p>
            <a:pPr marL="0" indent="0" algn="r" rtl="1">
              <a:buNone/>
            </a:pPr>
            <a:r>
              <a:rPr lang="fa-IR" dirty="0"/>
              <a:t>          اقدامات مالیاتی برای جلوگیری از رواج سیگار</a:t>
            </a:r>
          </a:p>
        </p:txBody>
      </p:sp>
    </p:spTree>
    <p:extLst>
      <p:ext uri="{BB962C8B-B14F-4D97-AF65-F5344CB8AC3E}">
        <p14:creationId xmlns:p14="http://schemas.microsoft.com/office/powerpoint/2010/main" val="1540487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6CC2-C15D-437D-B3FF-3C2DC705D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اهمیت ترویج پیشگیری سطح چهارم در ایران         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DA88C-7975-4F41-9672-6D751D3C0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باتوجه به مشکلات اقتصادی وبالا بودن هزینه ها پیشنهاد می گردد آموزش پیشگیری سطح چهارم جزوسیاست های کلان وزارت بهداشت قرار گیرد و دانشگاه های علوم پزشکی این سطح پیشگیری را به پزشکان و کارکنان بهداشتی و بویژه به مردم آموزش دهند.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31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66657-9B23-4BD8-9D4E-AB3AF2E7B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73812"/>
            <a:ext cx="9905998" cy="10179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C093F-DE80-4015-AA21-4B32D8C84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24000"/>
            <a:ext cx="9905999" cy="5037826"/>
          </a:xfrm>
        </p:spPr>
        <p:txBody>
          <a:bodyPr>
            <a:normAutofit fontScale="92500" lnSpcReduction="20000"/>
          </a:bodyPr>
          <a:lstStyle/>
          <a:p>
            <a:r>
              <a:rPr lang="fa-IR" sz="1800" b="0" i="0" dirty="0">
                <a:effectLst/>
                <a:latin typeface="Times-Roman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</a:t>
            </a:r>
            <a:r>
              <a:rPr lang="en-US" sz="1800" b="0" i="0" dirty="0">
                <a:effectLst/>
                <a:latin typeface="Times-Roman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</a:t>
            </a:r>
            <a:r>
              <a:rPr lang="en-US" sz="1800" b="0" i="0" dirty="0">
                <a:effectLst/>
                <a:latin typeface="Times-Roman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ttp://www.farsnews.com/newstext.php?nn=139108100009</a:t>
            </a:r>
            <a:r>
              <a:rPr lang="fa-IR" sz="1800" b="0" i="0" dirty="0">
                <a:effectLst/>
                <a:latin typeface="Times-Roman"/>
              </a:rPr>
              <a:t> </a:t>
            </a:r>
            <a:r>
              <a:rPr lang="en-US" sz="1800" b="0" i="0" dirty="0">
                <a:effectLst/>
                <a:latin typeface="Times-Roman"/>
              </a:rPr>
              <a:t>44 (Accessed June 2013)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2</a:t>
            </a:r>
            <a:r>
              <a:rPr lang="en-US" sz="1800" b="0" i="0" dirty="0">
                <a:effectLst/>
                <a:latin typeface="Times-Roman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http://www.salamatnews.com/ViewNews.aspx?ID=69237&amp;</a:t>
            </a:r>
            <a:r>
              <a:rPr lang="fa-IR" sz="1800" b="0" i="0" dirty="0">
                <a:effectLst/>
                <a:latin typeface="Times-Roman"/>
              </a:rPr>
              <a:t> </a:t>
            </a:r>
            <a:r>
              <a:rPr lang="en-US" sz="1800" b="0" i="0" dirty="0">
                <a:effectLst/>
                <a:latin typeface="Times-Roman"/>
              </a:rPr>
              <a:t>cat=1 (Accessed June 2013)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3</a:t>
            </a:r>
            <a:r>
              <a:rPr lang="en-US" sz="1800" b="0" i="0" dirty="0">
                <a:effectLst/>
                <a:latin typeface="Times-Roman"/>
              </a:rPr>
              <a:t>http://www.tabnak.ir/fa/news/290002/%D9%85%D8%B5%D8%B1%D9%81-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4</a:t>
            </a:r>
            <a:r>
              <a:rPr lang="en-US" sz="1800" b="0" i="0" dirty="0">
                <a:effectLst/>
                <a:latin typeface="Times-Roman"/>
              </a:rPr>
              <a:t>http://www.yjc.ir/fa/news/3970177/%D8%A7%DB%8C%D8%B1%D8%A7%D9%86-</a:t>
            </a:r>
            <a:r>
              <a:rPr lang="en-US" dirty="0"/>
              <a:t/>
            </a:r>
            <a:br>
              <a:rPr lang="en-US" dirty="0"/>
            </a:br>
            <a:r>
              <a:rPr lang="fa-IR" dirty="0"/>
              <a:t>5</a:t>
            </a:r>
            <a:r>
              <a:rPr lang="en-US" sz="1800" b="0" i="0" dirty="0">
                <a:effectLst/>
                <a:latin typeface="Times-Roman"/>
              </a:rPr>
              <a:t>Phelps MA, Levitt MA. Pretest probability estimates: </a:t>
            </a:r>
            <a:r>
              <a:rPr lang="en-US" sz="1800" b="0" i="0" dirty="0" err="1">
                <a:effectLst/>
                <a:latin typeface="Times-Roman"/>
              </a:rPr>
              <a:t>apitfall</a:t>
            </a:r>
            <a:r>
              <a:rPr lang="en-US" sz="1800" b="0" i="0" dirty="0">
                <a:effectLst/>
                <a:latin typeface="Times-Roman"/>
              </a:rPr>
              <a:t> to the clinical utility of evidence-based </a:t>
            </a:r>
            <a:r>
              <a:rPr lang="en-US" sz="1800" b="0" i="0" dirty="0" err="1">
                <a:effectLst/>
                <a:latin typeface="Times-Roman"/>
              </a:rPr>
              <a:t>medicine?Academi</a:t>
            </a:r>
            <a:r>
              <a:rPr lang="en-US" sz="1800" b="0" i="0" dirty="0">
                <a:effectLst/>
                <a:latin typeface="Times-Roman"/>
              </a:rPr>
              <a:t> Emergence Medicine2004;11:692-4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6</a:t>
            </a:r>
            <a:r>
              <a:rPr lang="en-US" sz="1800" b="0" i="0" dirty="0">
                <a:effectLst/>
                <a:latin typeface="Times-Roman"/>
              </a:rPr>
              <a:t>http://srd.behdasht.gov.ir/index.aspx?siteid=326&amp;pageid=32628&amp;newsview=84132 (Accessed June 2013)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7</a:t>
            </a:r>
            <a:r>
              <a:rPr lang="en-US" sz="1800" b="0" i="0" dirty="0" err="1">
                <a:effectLst/>
                <a:latin typeface="Times-Roman"/>
              </a:rPr>
              <a:t>Sepanlou</a:t>
            </a:r>
            <a:r>
              <a:rPr lang="en-US" sz="1800" b="0" i="0" dirty="0">
                <a:effectLst/>
                <a:latin typeface="Times-Roman"/>
              </a:rPr>
              <a:t> SG, </a:t>
            </a:r>
            <a:r>
              <a:rPr lang="en-US" sz="1800" b="0" i="0" dirty="0" err="1">
                <a:effectLst/>
                <a:latin typeface="Times-Roman"/>
              </a:rPr>
              <a:t>Akbarian</a:t>
            </a:r>
            <a:r>
              <a:rPr lang="en-US" sz="1800" b="0" i="0" dirty="0">
                <a:effectLst/>
                <a:latin typeface="Times-Roman"/>
              </a:rPr>
              <a:t> AR. Growing Rate of </a:t>
            </a:r>
            <a:r>
              <a:rPr lang="en-US" sz="1800" b="0" i="0" dirty="0" err="1">
                <a:effectLst/>
                <a:latin typeface="Times-Roman"/>
              </a:rPr>
              <a:t>CesareanSection</a:t>
            </a:r>
            <a:r>
              <a:rPr lang="en-US" sz="1800" b="0" i="0" dirty="0">
                <a:effectLst/>
                <a:latin typeface="Times-Roman"/>
              </a:rPr>
              <a:t> in Iran: Dimensions and Concerns. Archives </a:t>
            </a:r>
            <a:r>
              <a:rPr lang="en-US" sz="1800" b="0" i="0" dirty="0" err="1">
                <a:effectLst/>
                <a:latin typeface="Times-Roman"/>
              </a:rPr>
              <a:t>ofIranian</a:t>
            </a:r>
            <a:r>
              <a:rPr lang="en-US" sz="1800" b="0" i="0" dirty="0">
                <a:effectLst/>
                <a:latin typeface="Times-Roman"/>
              </a:rPr>
              <a:t> </a:t>
            </a:r>
            <a:r>
              <a:rPr lang="en-US" sz="1800" b="0" i="0" dirty="0" err="1">
                <a:effectLst/>
                <a:latin typeface="Times-Roman"/>
              </a:rPr>
              <a:t>medicin</a:t>
            </a:r>
            <a:r>
              <a:rPr lang="en-US" sz="1800" b="0" i="0" dirty="0">
                <a:effectLst/>
                <a:latin typeface="Times-Roman"/>
              </a:rPr>
              <a:t> 2012; 15: 2 - 3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8</a:t>
            </a:r>
            <a:r>
              <a:rPr lang="en-US" sz="1800" b="0" i="0" dirty="0">
                <a:effectLst/>
                <a:latin typeface="Times-Roman"/>
              </a:rPr>
              <a:t>http://www.farsnews.com/newstext.php?nn=13900920000819 (Accessed June 2013)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9</a:t>
            </a:r>
            <a:r>
              <a:rPr lang="en-US" sz="1800" b="0" i="0" dirty="0">
                <a:effectLst/>
                <a:latin typeface="Times-Roman"/>
              </a:rPr>
              <a:t>http://www.tabnak.ir/fa/news/291117/%D8%A2%D9%85%D8%A7%D8%B1-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10</a:t>
            </a:r>
            <a:r>
              <a:rPr lang="en-US" sz="1800" b="0" i="0" dirty="0">
                <a:effectLst/>
                <a:latin typeface="Times-Roman"/>
              </a:rPr>
              <a:t>http://ca.iqna.ir/fa/news_print.php?ProdID=1236547(Accessed June 2013)</a:t>
            </a:r>
            <a:r>
              <a:rPr lang="en-US" dirty="0"/>
              <a:t> </a:t>
            </a:r>
            <a:br>
              <a:rPr lang="en-US" dirty="0"/>
            </a:br>
            <a:r>
              <a:rPr lang="fa-IR" dirty="0"/>
              <a:t>11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http://jamejamonline.ir/NewsPreview/932606535405667585 (Accessed June 2013)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85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7936E-43D7-4870-B1D4-8CC0C5725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4400" dirty="0"/>
              <a:t>                  </a:t>
            </a:r>
            <a:r>
              <a:rPr lang="fa-IR" sz="6000" dirty="0"/>
              <a:t>با تشکرازتوجه شما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6623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D3950-AE99-467A-A8A5-837F69C5F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  انواع سطوح پیشگیری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FD4A8-6320-4B62-9830-8FB868E7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31" y="1777910"/>
            <a:ext cx="10654834" cy="4306588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dirty="0"/>
              <a:t>پیشگیری سطح اول: هدف از این سطح جلوگیری از بروز بیماری یا مشکل می باشد.</a:t>
            </a:r>
          </a:p>
          <a:p>
            <a:pPr algn="just" rtl="1"/>
            <a:r>
              <a:rPr lang="fa-IR" b="0" i="0" dirty="0">
                <a:effectLst/>
                <a:latin typeface="IRANSansWebFaNum_Medium"/>
              </a:rPr>
              <a:t>به عبارت دیگر محدود نمودن بروز بیماری به وسیله کنترل علل و عوامل خطر می‌باشد.</a:t>
            </a:r>
          </a:p>
          <a:p>
            <a:pPr algn="just" rtl="1"/>
            <a:r>
              <a:rPr lang="fa-IR" b="0" i="0" dirty="0">
                <a:effectLst/>
                <a:latin typeface="IRANSansWebFaNum_Medium"/>
              </a:rPr>
              <a:t>به عبارت دیگر پیشگیری اولیه شامل اقداماتی می‌باشد که قبل از شروع بیماری انجام می‌گیرد و امکان بروز بعدی بیماری را از بین می‌برد.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/>
              <a:t>مثال:پیشگیری های دارویی جهت جلوگیری از مالاریا</a:t>
            </a:r>
          </a:p>
          <a:p>
            <a:pPr marL="0" indent="0" algn="r" rtl="1">
              <a:buNone/>
            </a:pPr>
            <a:r>
              <a:rPr lang="fa-IR" dirty="0"/>
              <a:t>         واکسیناسیون </a:t>
            </a:r>
          </a:p>
          <a:p>
            <a:pPr marL="0" indent="0" algn="r" rtl="1">
              <a:buNone/>
            </a:pPr>
            <a:r>
              <a:rPr lang="fa-IR" dirty="0"/>
              <a:t>        رانندگی باسرعت مطمئنه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4B292-CFCF-4E93-9E4B-DC025C47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    انواع سطوح پیشگیری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6DD9F-C457-4376-A04B-873E951D9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23" y="1938936"/>
            <a:ext cx="10391803" cy="3541714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dirty="0"/>
              <a:t>پیشگیری سطح دوم: این سطح به تشخیص زود هنگام و کنترل بیماری یا مشکل می پردازد.</a:t>
            </a:r>
            <a:r>
              <a:rPr lang="fa-IR" b="0" i="0" dirty="0">
                <a:effectLst/>
                <a:latin typeface="IRANSansWebFaNum_Medium"/>
              </a:rPr>
              <a:t> که باعث کاهش عوارض شدیدتر بیماری از راه تشخیص به موقع و درمان است.</a:t>
            </a:r>
          </a:p>
          <a:p>
            <a:pPr algn="just" rtl="1"/>
            <a:r>
              <a:rPr lang="fa-IR" b="0" i="0" dirty="0">
                <a:effectLst/>
                <a:latin typeface="IRANSansWebFaNum_Medium"/>
              </a:rPr>
              <a:t>به عبارت دیگر پیشگیری ثانویه، اقداماتی است که پیشرفت بیماری را در مراحل ناپیدای آن متوقف و از ایجاد عوارض بیماری جلوگیری می‌نماید.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/>
              <a:t>مثال:انواع غربالگری </a:t>
            </a:r>
          </a:p>
          <a:p>
            <a:pPr marL="0" indent="0" algn="r" rtl="1">
              <a:buNone/>
            </a:pPr>
            <a:r>
              <a:rPr lang="fa-IR" dirty="0"/>
              <a:t>    و  درمان بیماری شناخته شده بر اساس غربالگری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6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9A9C7-63C9-4DF6-AF00-25CDFB7EC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  انواع سطوح پیشگیری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7BBEC-9108-49E6-83F8-B0337F8D3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پیشگیری سطح سوم: هدف این سطح به حداقل رساندن عوارض و پیامد های بیماری یا مشکل است.</a:t>
            </a:r>
          </a:p>
          <a:p>
            <a:pPr algn="r" rtl="1"/>
            <a:r>
              <a:rPr lang="fa-IR" dirty="0"/>
              <a:t>مثال:توانبخشی</a:t>
            </a:r>
          </a:p>
          <a:p>
            <a:pPr marL="0" indent="0" algn="r" rtl="1">
              <a:buNone/>
            </a:pPr>
            <a:r>
              <a:rPr lang="fa-IR" dirty="0"/>
              <a:t>        داروهای پیشگیری کننده از مرگ(بتابلاگر در </a:t>
            </a:r>
            <a:r>
              <a:rPr lang="en-US" dirty="0"/>
              <a:t>MI</a:t>
            </a:r>
            <a:r>
              <a:rPr lang="fa-I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6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4F81-1A12-4DCE-8021-1E06F8B5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    پیشگیری سطح چهارم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7C980-310B-4CC3-B32F-0188DC9EA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در پزشکی بالینی خدمات پیشگیری سطح اول/دوم/سوم عمدتا روی پیشگیری از بیماری ها متمرکز می شود.</a:t>
            </a:r>
          </a:p>
          <a:p>
            <a:pPr algn="r" rtl="1"/>
            <a:r>
              <a:rPr lang="fa-IR" dirty="0"/>
              <a:t>پیشگیری سطح چهارم به پیشگیری از ارائه خدمات تشخیصی درمانی و پیشگیرانه ی </a:t>
            </a:r>
          </a:p>
          <a:p>
            <a:pPr marL="0" indent="0" algn="r" rtl="1">
              <a:buNone/>
            </a:pPr>
            <a:r>
              <a:rPr lang="fa-IR" dirty="0"/>
              <a:t>غیر ضروری مربوط می شود.یعنی پیشگیری از مشکلات ناشی از مراقبت های بهداشتی می باشد.</a:t>
            </a:r>
          </a:p>
          <a:p>
            <a:pPr marL="0" indent="0" algn="r" rtl="1">
              <a:buNone/>
            </a:pPr>
            <a:r>
              <a:rPr lang="fa-IR" dirty="0"/>
              <a:t>غیرضروری یعنی هر به کار گیری که یا موثر نیست یا آسیب آن بیشتر از تاثیر آن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92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BFF70-0513-47C1-909F-E5EF4B1C1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تاریخچه پیشگیری سطح چهارم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34808-9E40-4EE7-8E83-AE1537D9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پیشگیری سطح چهار به وسیله یک پزشک عمومی بلژیکی به نام مارک جاموله در سال 1986 مطرح شد.</a:t>
            </a:r>
          </a:p>
          <a:p>
            <a:pPr algn="r" rtl="1"/>
            <a:r>
              <a:rPr lang="fa-IR" dirty="0"/>
              <a:t>درسال 1999این سطح از پیشگیری به عنوان یک مفهوم کلی توسط </a:t>
            </a:r>
            <a:r>
              <a:rPr lang="fa-IR" u="sng" dirty="0"/>
              <a:t>کمیته تقسیم بندی بیماری ها  </a:t>
            </a:r>
            <a:r>
              <a:rPr lang="fa-IR" dirty="0"/>
              <a:t>وابسته به سازمان بین المللی پزشکان خانواده مورد قبول قرار گرفت.</a:t>
            </a:r>
          </a:p>
          <a:p>
            <a:pPr algn="r" rtl="1"/>
            <a:r>
              <a:rPr lang="fa-IR" dirty="0"/>
              <a:t>و بالاخره در سال 2003 واژه پیشگیری سطح چهارم وارد دیکشنری پزشکی شد.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4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DE380-FB67-4C6D-BA57-E86C4A06A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تاریخچه پیشگیری سطح چهارم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94BD-BE71-4A12-B79F-6A741AE66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پیشگیری سطح چهارم در ابتدا مورد توجه کشورهای چین و آمریکا قرارگرفت.</a:t>
            </a:r>
          </a:p>
          <a:p>
            <a:pPr algn="r" rtl="1"/>
            <a:r>
              <a:rPr lang="fa-IR" dirty="0"/>
              <a:t>اکنون پیشگیری سطح چهارم مورد حمایت اتحادیه پزشکان عمومی و خانواده اروپا هم می باشد.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5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02E1-CAF4-41BF-95AB-DFA1A3762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/>
              <a:t>                     تعریف پیشگیری سطح چهارم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1EFB3-13F2-487E-BCDA-47CFA2C02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680" y="2191978"/>
            <a:ext cx="10449464" cy="3541714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/>
              <a:t>تمهیداتی که برای شناسایی یک بیمار یا یک جمعیت  در معرض خطر طبی سازی بیش از حد </a:t>
            </a:r>
            <a:r>
              <a:rPr lang="en-US" sz="2800" dirty="0"/>
              <a:t>overmedicalization</a:t>
            </a:r>
            <a:r>
              <a:rPr lang="fa-IR" sz="2800" dirty="0"/>
              <a:t> صورت می گیرد، می گویند تا این افراد از مداخلات پزشکی تهاجمی محافظت شوند و خدماتی به آنها ارائه شود که از نظرعلمی و اخلاقی قابل قبول است.</a:t>
            </a:r>
          </a:p>
          <a:p>
            <a:pPr algn="r" rtl="1"/>
            <a:r>
              <a:rPr lang="fa-IR" sz="2800" dirty="0"/>
              <a:t>مفهوم پیشگیری سطح چهارم ریشه در یک اصل کهن در علم پزشکی دارد:</a:t>
            </a:r>
          </a:p>
          <a:p>
            <a:pPr marL="0" indent="0" algn="r" rtl="1">
              <a:buNone/>
            </a:pPr>
            <a:r>
              <a:rPr lang="fa-IR" sz="2800" dirty="0"/>
              <a:t>     اصل عدم آسیب رسانی به بیمار</a:t>
            </a:r>
          </a:p>
          <a:p>
            <a:pPr algn="r" rtl="1"/>
            <a:endParaRPr lang="fa-IR" sz="2800" dirty="0"/>
          </a:p>
          <a:p>
            <a:pPr algn="r" rtl="1"/>
            <a:endParaRPr lang="fa-IR" sz="2800" dirty="0"/>
          </a:p>
          <a:p>
            <a:pPr marL="0" indent="0" algn="r" rtl="1">
              <a:buNone/>
            </a:pP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4151731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335</TotalTime>
  <Words>1101</Words>
  <Application>Microsoft Office PowerPoint</Application>
  <PresentationFormat>Widescreen</PresentationFormat>
  <Paragraphs>87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IRANSansWebFaNum_Medium</vt:lpstr>
      <vt:lpstr>Times New Roman</vt:lpstr>
      <vt:lpstr>Times-Roman</vt:lpstr>
      <vt:lpstr>Trebuchet MS</vt:lpstr>
      <vt:lpstr>Tw Cen MT</vt:lpstr>
      <vt:lpstr>Circuit</vt:lpstr>
      <vt:lpstr>                                                   پیشگیری سطح چهارم                   واهمیت و ترویج آن </vt:lpstr>
      <vt:lpstr>                             انواع سطوح پیشگیری</vt:lpstr>
      <vt:lpstr>                        انواع سطوح پیشگیری</vt:lpstr>
      <vt:lpstr>                          انواع سطوح پیشگیری</vt:lpstr>
      <vt:lpstr>                        انواع سطوح پیشگیری</vt:lpstr>
      <vt:lpstr>                         پیشگیری سطح چهارم</vt:lpstr>
      <vt:lpstr>                 تاریخچه پیشگیری سطح چهارم</vt:lpstr>
      <vt:lpstr>                     تاریخچه پیشگیری سطح چهارم</vt:lpstr>
      <vt:lpstr>                     تعریف پیشگیری سطح چهارم</vt:lpstr>
      <vt:lpstr>                      تعریف پیشگیری سطح چهارم</vt:lpstr>
      <vt:lpstr>                   مثال های پیشگیری سطح چهارم</vt:lpstr>
      <vt:lpstr>                      اهداف پیشگیری سطح چهارم</vt:lpstr>
      <vt:lpstr>        چگونه می توان پیشگیری سطح چهارم را انجام داد؟</vt:lpstr>
      <vt:lpstr>          چگونه می توان پیشگیری سطح چهارم را انجام داد؟</vt:lpstr>
      <vt:lpstr>                               خطرمثبت کاذب</vt:lpstr>
      <vt:lpstr>            اهمیت ترویج پیشگیری سطح چهارم در ایران</vt:lpstr>
      <vt:lpstr>اهمیت ترویج پیشگیری سطح چهارم در ایران           </vt:lpstr>
      <vt:lpstr>           اهمیت ترویج پیشگیری سطح چهارم در ایران  </vt:lpstr>
      <vt:lpstr>اهمیت ترویج پیشگیری سطح چهارم در ایران           </vt:lpstr>
      <vt:lpstr>اهمیت ترویج پیشگیری سطح چهارم در ایران          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پیشگیری سطح چهارم                   واهمیت و ترویج آن</dc:title>
  <dc:creator>pouya mohammaddpour</dc:creator>
  <cp:lastModifiedBy>Maryam Sabokseir</cp:lastModifiedBy>
  <cp:revision>57</cp:revision>
  <dcterms:created xsi:type="dcterms:W3CDTF">2024-12-15T09:35:04Z</dcterms:created>
  <dcterms:modified xsi:type="dcterms:W3CDTF">2025-04-12T11:18:05Z</dcterms:modified>
</cp:coreProperties>
</file>